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75" r:id="rId2"/>
    <p:sldId id="261" r:id="rId3"/>
    <p:sldId id="262" r:id="rId4"/>
    <p:sldId id="268" r:id="rId5"/>
    <p:sldId id="263" r:id="rId6"/>
    <p:sldId id="265" r:id="rId7"/>
    <p:sldId id="266" r:id="rId8"/>
    <p:sldId id="267" r:id="rId9"/>
    <p:sldId id="270" r:id="rId10"/>
    <p:sldId id="256" r:id="rId11"/>
    <p:sldId id="273" r:id="rId12"/>
    <p:sldId id="272" r:id="rId13"/>
    <p:sldId id="271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2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1F16ECE-BBDB-498C-9F9D-60AFEC878799}" type="datetimeFigureOut">
              <a:rPr lang="ar-KW" smtClean="0"/>
              <a:t>04/11/1439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07D57A1-B403-480E-8AF8-B53B470B6FC8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056838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63BA61-C9D7-4884-B719-CAE33CFE9028}" type="datetimeFigureOut">
              <a:rPr lang="ar-KW" smtClean="0"/>
              <a:t>04/11/1439</a:t>
            </a:fld>
            <a:endParaRPr lang="ar-K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K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5C00467-AD53-4677-8E5E-554845736311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612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C4EA0-0297-4196-B8F3-CE4054BD96BB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5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D81A7-241B-4C94-90D7-4AE2CBDA5D75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61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C585B-6038-4F97-B097-5E727FD76371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88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49F63-0758-4E8B-87AE-19D8FCAB2911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199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792F2-42B4-4C80-A9AA-F3F5E228C4C2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36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6EA81-B550-4C34-B808-4C27B0104F4E}" type="datetime1">
              <a:rPr lang="en-US" smtClean="0"/>
              <a:t>7/16/2018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5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5933-51F5-4DC6-B5BC-FE8A66DB2701}" type="datetime1">
              <a:rPr lang="en-US" smtClean="0"/>
              <a:t>7/16/2018</a:t>
            </a:fld>
            <a:endParaRPr lang="en-US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03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FFB40-7B82-445E-A5B9-EDA87FD0D9BC}" type="datetime1">
              <a:rPr lang="en-US" smtClean="0"/>
              <a:t>7/16/2018</a:t>
            </a:fld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1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C6F5-09B1-45AD-BA1C-C0644395C3FB}" type="datetime1">
              <a:rPr lang="en-US" smtClean="0"/>
              <a:t>7/16/2018</a:t>
            </a:fld>
            <a:endParaRPr 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920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84567-6971-4E0A-A89D-DA2BAE81201A}" type="datetime1">
              <a:rPr lang="en-US" smtClean="0"/>
              <a:t>7/16/2018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86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CEE55-CC1C-4EEE-A75D-ECDA0B565ECF}" type="datetime1">
              <a:rPr lang="en-US" smtClean="0"/>
              <a:t>7/16/2018</a:t>
            </a:fld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9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00000">
              <a:srgbClr val="FFFF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761CF-703E-4D87-A3DC-F13C0550979D}" type="datetime1">
              <a:rPr lang="en-US" smtClean="0"/>
              <a:t>7/16/2018</a:t>
            </a:fld>
            <a:endParaRPr lang="en-US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263E0-CCAD-4C8A-9522-7576746A53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0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Ship Arrests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1026" name="Picture 2" descr="C:\Users\aziza\Desktop\Cliebt ba7ry\Ba7ry\Ship arrestt 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24000"/>
            <a:ext cx="3754995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9441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</a:schemeClr>
            </a:gs>
            <a:gs pos="100000">
              <a:srgbClr val="FFFF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Seizure (=arrest) of the ship in KML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Kuwait ≠ party to any convention (non of the Gulf states is)</a:t>
            </a:r>
          </a:p>
          <a:p>
            <a:r>
              <a:rPr lang="en-US" dirty="0" smtClean="0"/>
              <a:t>Art. 73-87 KML deal with ship arrest</a:t>
            </a:r>
          </a:p>
          <a:p>
            <a:r>
              <a:rPr lang="en-US" dirty="0" smtClean="0"/>
              <a:t>Divided in precautionary (conservatory) seizure (art. 73-78)/executive seizure (art. 79-87)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Conservatory ship arrest in KML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Court order needed</a:t>
            </a:r>
          </a:p>
          <a:p>
            <a:r>
              <a:rPr lang="en-US" dirty="0" smtClean="0"/>
              <a:t>KML does NOT deal with question of jurisdiction (competence of court to deal with the matter)</a:t>
            </a:r>
          </a:p>
          <a:p>
            <a:r>
              <a:rPr lang="en-US" dirty="0" smtClean="0"/>
              <a:t>For this: Civil and Commercial Proceedings Law (art. 23/24)</a:t>
            </a:r>
          </a:p>
          <a:p>
            <a:r>
              <a:rPr lang="en-US" dirty="0" smtClean="0"/>
              <a:t>Judge presiding at Chamber of Urgent Matters of General Court decides on the urgency: Jurisdiction? Maritime claim as listed in art. 73?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Conservatory ship arrest in KML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yes, arrest order granted</a:t>
            </a:r>
          </a:p>
          <a:p>
            <a:r>
              <a:rPr lang="en-US" dirty="0" smtClean="0"/>
              <a:t>Claimant must notify defendant + port authorities within 8 days</a:t>
            </a:r>
          </a:p>
          <a:p>
            <a:r>
              <a:rPr lang="en-US" dirty="0" smtClean="0"/>
              <a:t>Claimant must start proceedings on the merits within 15 days after arrest</a:t>
            </a:r>
          </a:p>
          <a:p>
            <a:r>
              <a:rPr lang="en-US" dirty="0" smtClean="0"/>
              <a:t>Ship must be released upon security for the amount claimed (and not for the value of the arrested ship)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Conservatory ship arrest in KML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Art. 74: in principle </a:t>
            </a:r>
            <a:r>
              <a:rPr lang="en-US" i="1" dirty="0" smtClean="0"/>
              <a:t>sister ship arrest</a:t>
            </a:r>
            <a:r>
              <a:rPr lang="en-US" dirty="0" smtClean="0"/>
              <a:t> allowed, except when disputes re property/mortgage of the ship</a:t>
            </a:r>
          </a:p>
          <a:p>
            <a:r>
              <a:rPr lang="en-US" dirty="0" smtClean="0"/>
              <a:t>Liable if arrest turned out wrongful, but no security from arrestor required on beforehand (not in KML)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Executive ship arrest in KML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Art. 79-87</a:t>
            </a:r>
          </a:p>
          <a:p>
            <a:r>
              <a:rPr lang="en-US" dirty="0" smtClean="0"/>
              <a:t>Rules on sales/auction in case ship is ‘executed’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0"/>
            <a:ext cx="7772400" cy="1470025"/>
          </a:xfrm>
        </p:spPr>
        <p:txBody>
          <a:bodyPr/>
          <a:lstStyle/>
          <a:p>
            <a:r>
              <a:rPr lang="en-US" dirty="0" smtClean="0"/>
              <a:t>Ship Arrests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219200"/>
            <a:ext cx="3733800" cy="5410200"/>
          </a:xfrm>
        </p:spPr>
        <p:txBody>
          <a:bodyPr>
            <a:noAutofit/>
          </a:bodyPr>
          <a:lstStyle/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‘A vessel owned by India’s </a:t>
            </a:r>
            <a:r>
              <a:rPr lang="en-US" sz="1600" dirty="0" err="1" smtClean="0">
                <a:solidFill>
                  <a:schemeClr val="tx1"/>
                </a:solidFill>
              </a:rPr>
              <a:t>Essar</a:t>
            </a:r>
            <a:r>
              <a:rPr lang="en-US" sz="1600" dirty="0" smtClean="0">
                <a:solidFill>
                  <a:schemeClr val="tx1"/>
                </a:solidFill>
              </a:rPr>
              <a:t> Shipping carrying iron ore from Brazil to China was arrested in Singapore on Sunday due to a dispute with a bunker fuel supplier, according to the city-state’s Supreme Court website.</a:t>
            </a: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The 106,438-deadweight </a:t>
            </a:r>
            <a:r>
              <a:rPr lang="en-US" sz="1600" dirty="0" err="1" smtClean="0">
                <a:solidFill>
                  <a:schemeClr val="tx1"/>
                </a:solidFill>
              </a:rPr>
              <a:t>tonne</a:t>
            </a:r>
            <a:r>
              <a:rPr lang="en-US" sz="1600" dirty="0" smtClean="0">
                <a:solidFill>
                  <a:schemeClr val="tx1"/>
                </a:solidFill>
              </a:rPr>
              <a:t> vessel </a:t>
            </a:r>
            <a:r>
              <a:rPr lang="en-US" sz="1600" dirty="0" err="1" smtClean="0">
                <a:solidFill>
                  <a:schemeClr val="tx1"/>
                </a:solidFill>
              </a:rPr>
              <a:t>Kishore</a:t>
            </a:r>
            <a:r>
              <a:rPr lang="en-US" sz="1600" dirty="0" smtClean="0">
                <a:solidFill>
                  <a:schemeClr val="tx1"/>
                </a:solidFill>
              </a:rPr>
              <a:t> was arrested by the Supreme Court sheriff because of a dispute with Singapore-based Bunker House Petroleum.</a:t>
            </a: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The Cyprus-flagged dry bulk carrier, built in 2012, was arrested by solicitor </a:t>
            </a:r>
            <a:r>
              <a:rPr lang="en-US" sz="1600" dirty="0" err="1" smtClean="0">
                <a:solidFill>
                  <a:schemeClr val="tx1"/>
                </a:solidFill>
              </a:rPr>
              <a:t>Oon</a:t>
            </a:r>
            <a:r>
              <a:rPr lang="en-US" sz="1600" dirty="0" smtClean="0">
                <a:solidFill>
                  <a:schemeClr val="tx1"/>
                </a:solidFill>
              </a:rPr>
              <a:t> &amp; </a:t>
            </a:r>
            <a:r>
              <a:rPr lang="en-US" sz="1600" dirty="0" err="1" smtClean="0">
                <a:solidFill>
                  <a:schemeClr val="tx1"/>
                </a:solidFill>
              </a:rPr>
              <a:t>Bazul</a:t>
            </a:r>
            <a:r>
              <a:rPr lang="en-US" sz="1600" dirty="0" smtClean="0">
                <a:solidFill>
                  <a:schemeClr val="tx1"/>
                </a:solidFill>
              </a:rPr>
              <a:t> LLP, according to the sheriff’s arrest list posted on the Supreme Court’s website.</a:t>
            </a: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A shipping line spokesman told Reuters that he expected the vessel to be released this week.’</a:t>
            </a:r>
          </a:p>
          <a:p>
            <a:pPr fontAlgn="base"/>
            <a:endParaRPr lang="en-US" sz="16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(Maritimeintel.com, November 2013)</a:t>
            </a:r>
          </a:p>
          <a:p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4" name="Picture 3" descr="kishor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2031873"/>
            <a:ext cx="4384430" cy="292112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arrest a ship?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Civil claims (we leave aside criminal issues, for which ships may also be arrested)</a:t>
            </a:r>
          </a:p>
          <a:p>
            <a:r>
              <a:rPr lang="en-US" dirty="0" smtClean="0"/>
              <a:t>Maritime transport gives rise to claims</a:t>
            </a:r>
          </a:p>
          <a:p>
            <a:r>
              <a:rPr lang="en-US" dirty="0" smtClean="0"/>
              <a:t>E.g.: damages from collision, cargo damages, unpaid debts such as bunker fuel etc.</a:t>
            </a:r>
          </a:p>
          <a:p>
            <a:r>
              <a:rPr lang="en-US" dirty="0" smtClean="0"/>
              <a:t>Ships are on the move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arrest a ship?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hard to figure out who is owner/manager/charterer</a:t>
            </a:r>
          </a:p>
          <a:p>
            <a:r>
              <a:rPr lang="en-US" dirty="0" smtClean="0"/>
              <a:t>In maritime (common) law the claim is supposed to be against the ship</a:t>
            </a:r>
          </a:p>
          <a:p>
            <a:r>
              <a:rPr lang="en-US" dirty="0" smtClean="0"/>
              <a:t>So, arrest the ship!</a:t>
            </a:r>
          </a:p>
          <a:p>
            <a:r>
              <a:rPr lang="en-US" dirty="0" smtClean="0"/>
              <a:t>If you can…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Conventions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1952 Brussels Convention  on Arrest of Ships = most important one, 70 + Member States</a:t>
            </a:r>
          </a:p>
          <a:p>
            <a:r>
              <a:rPr lang="en-US" dirty="0" smtClean="0"/>
              <a:t>1999 Convention seeks to improve (e.g. environmental claims), entered into force but not signed by many states yet + not by the big maritime nations)</a:t>
            </a:r>
          </a:p>
          <a:p>
            <a:r>
              <a:rPr lang="en-US" dirty="0" smtClean="0"/>
              <a:t>Conservatory arrest</a:t>
            </a:r>
          </a:p>
          <a:p>
            <a:r>
              <a:rPr lang="en-US" dirty="0" smtClean="0"/>
              <a:t>Unification</a:t>
            </a:r>
          </a:p>
          <a:p>
            <a:r>
              <a:rPr lang="en-US" dirty="0" smtClean="0"/>
              <a:t>Fast and easy procedure</a:t>
            </a:r>
          </a:p>
          <a:p>
            <a:r>
              <a:rPr lang="en-US" dirty="0" smtClean="0"/>
              <a:t>Must be related to (listed) maritime claim</a:t>
            </a:r>
          </a:p>
          <a:p>
            <a:r>
              <a:rPr lang="en-US" dirty="0" smtClean="0"/>
              <a:t>Tries to balance interests of ship owners and claimants</a:t>
            </a:r>
          </a:p>
          <a:p>
            <a:r>
              <a:rPr lang="en-US" dirty="0" smtClean="0"/>
              <a:t>Kuwait did not ratify Convention, but KML provisions on arrest inspired by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Wrongful arrest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If for any reason (claim does not relate to the ship, warranty has been put before arrest etc., claim is not substantiated) the arrest is considered wrongful</a:t>
            </a:r>
          </a:p>
          <a:p>
            <a:r>
              <a:rPr lang="en-US" dirty="0" smtClean="0"/>
              <a:t>Can lead to high losses + liability on claimant</a:t>
            </a:r>
          </a:p>
          <a:p>
            <a:r>
              <a:rPr lang="en-US" dirty="0" smtClean="0"/>
              <a:t>1952 Convention gives free hand to state parties to decide on remedies</a:t>
            </a:r>
          </a:p>
          <a:p>
            <a:r>
              <a:rPr lang="en-US" dirty="0" smtClean="0"/>
              <a:t>1999 Convention suggests to ask claimant for security (e.g. bank guarantee) before arrest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Upon submitting security (bank/insurance/P&amp;I) ship can sail.</a:t>
            </a:r>
          </a:p>
          <a:p>
            <a:endParaRPr lang="en-US" dirty="0"/>
          </a:p>
        </p:txBody>
      </p:sp>
      <p:pic>
        <p:nvPicPr>
          <p:cNvPr id="4" name="Picture 3" descr="project-hand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95600"/>
            <a:ext cx="3808303" cy="1899920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4267200"/>
            <a:ext cx="2590800" cy="176212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(differ per jurisdiction)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 sister ship be arrested?</a:t>
            </a:r>
          </a:p>
          <a:p>
            <a:r>
              <a:rPr lang="en-US" dirty="0" smtClean="0"/>
              <a:t>Can a ship be arrested pending proceedings in another country?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arrest a ship?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have to know her movements</a:t>
            </a:r>
          </a:p>
          <a:p>
            <a:r>
              <a:rPr lang="en-US" dirty="0" smtClean="0"/>
              <a:t>cf. lloydslistintelligence.com  </a:t>
            </a:r>
          </a:p>
          <a:p>
            <a:r>
              <a:rPr lang="en-US" dirty="0" smtClean="0"/>
              <a:t>Now, if we know she is coming to Kuwait this week, what can we do?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263E0-CCAD-4C8A-9522-7576746A53F9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AF7C31653044B8A5A42631F13C034" ma:contentTypeVersion="0" ma:contentTypeDescription="Create a new document." ma:contentTypeScope="" ma:versionID="b736e2637dddb5b72dc9f7fec37ab07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413257cd9829394d17656a545d5fa4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61B5140-05A3-4661-B6DA-09D348DBB713}"/>
</file>

<file path=customXml/itemProps2.xml><?xml version="1.0" encoding="utf-8"?>
<ds:datastoreItem xmlns:ds="http://schemas.openxmlformats.org/officeDocument/2006/customXml" ds:itemID="{23F5EAC7-DDE4-40C6-9D42-43C8277D687D}"/>
</file>

<file path=customXml/itemProps3.xml><?xml version="1.0" encoding="utf-8"?>
<ds:datastoreItem xmlns:ds="http://schemas.openxmlformats.org/officeDocument/2006/customXml" ds:itemID="{EDF9A41C-6BE3-4BA5-90E3-1E0E22B0F1C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</TotalTime>
  <Words>567</Words>
  <Application>Microsoft Office PowerPoint</Application>
  <PresentationFormat>On-screen Show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1_Office-thema</vt:lpstr>
      <vt:lpstr>Ship Arrests </vt:lpstr>
      <vt:lpstr>Ship Arrests</vt:lpstr>
      <vt:lpstr>Why arrest a ship?</vt:lpstr>
      <vt:lpstr>Why arrest a ship?</vt:lpstr>
      <vt:lpstr>International Conventions</vt:lpstr>
      <vt:lpstr>Wrongful arrest</vt:lpstr>
      <vt:lpstr>Release</vt:lpstr>
      <vt:lpstr>Issues (differ per jurisdiction)</vt:lpstr>
      <vt:lpstr>How to arrest a ship?</vt:lpstr>
      <vt:lpstr>Seizure (=arrest) of the ship in KML</vt:lpstr>
      <vt:lpstr>Conservatory ship arrest in KML</vt:lpstr>
      <vt:lpstr>Conservatory ship arrest in KML</vt:lpstr>
      <vt:lpstr>Conservatory ship arrest in KML</vt:lpstr>
      <vt:lpstr>Executive ship arrest in KML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Seizure of the ship</dc:title>
  <dc:creator>student</dc:creator>
  <cp:lastModifiedBy>HP</cp:lastModifiedBy>
  <cp:revision>165</cp:revision>
  <dcterms:created xsi:type="dcterms:W3CDTF">2014-09-14T10:21:57Z</dcterms:created>
  <dcterms:modified xsi:type="dcterms:W3CDTF">2018-07-16T15:44:51Z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0x010100FDAAF7C31653044B8A5A42631F13C034</vt:lpwstr>
  </property>
</Properties>
</file>